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sldIdLst>
    <p:sldId id="256" r:id="rId2"/>
    <p:sldId id="280" r:id="rId3"/>
    <p:sldId id="281" r:id="rId4"/>
    <p:sldId id="293" r:id="rId5"/>
    <p:sldId id="282" r:id="rId6"/>
    <p:sldId id="301" r:id="rId7"/>
  </p:sldIdLst>
  <p:sldSz cx="12192000" cy="6858000"/>
  <p:notesSz cx="12192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0ABA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861" autoAdjust="0"/>
    <p:restoredTop sz="87819" autoAdjust="0"/>
  </p:normalViewPr>
  <p:slideViewPr>
    <p:cSldViewPr>
      <p:cViewPr varScale="1">
        <p:scale>
          <a:sx n="100" d="100"/>
          <a:sy n="100" d="100"/>
        </p:scale>
        <p:origin x="1116" y="42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87E539-1B6D-46A4-939C-C0939B0B422A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73C74D-A02C-42C7-A718-F78A21B9DB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01681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73C74D-A02C-42C7-A718-F78A21B9DB8E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5872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73C74D-A02C-42C7-A718-F78A21B9DB8E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27589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12/5/2023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51765">
              <a:lnSpc>
                <a:spcPct val="100000"/>
              </a:lnSpc>
              <a:spcBef>
                <a:spcPts val="60"/>
              </a:spcBef>
            </a:pPr>
            <a:fld id="{81D60167-4931-47E6-BA6A-407CBD079E47}" type="slidenum">
              <a:rPr spc="-204" dirty="0"/>
              <a:t>‹#›</a:t>
            </a:fld>
            <a:endParaRPr spc="-204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535353"/>
                </a:solidFill>
                <a:latin typeface="Tahoma"/>
                <a:cs typeface="Tahoma"/>
              </a:defRPr>
            </a:lvl1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600" b="1" i="0">
                <a:solidFill>
                  <a:srgbClr val="535353"/>
                </a:solidFill>
                <a:latin typeface="Tahoma"/>
                <a:cs typeface="Tahoma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12/5/2023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51765">
              <a:lnSpc>
                <a:spcPct val="100000"/>
              </a:lnSpc>
              <a:spcBef>
                <a:spcPts val="60"/>
              </a:spcBef>
            </a:pPr>
            <a:fld id="{81D60167-4931-47E6-BA6A-407CBD079E47}" type="slidenum">
              <a:rPr spc="-204" dirty="0"/>
              <a:t>‹#›</a:t>
            </a:fld>
            <a:endParaRPr spc="-204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535353"/>
                </a:solidFill>
                <a:latin typeface="Tahoma"/>
                <a:cs typeface="Tahoma"/>
              </a:defRPr>
            </a:lvl1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12/5/2023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51765">
              <a:lnSpc>
                <a:spcPct val="100000"/>
              </a:lnSpc>
              <a:spcBef>
                <a:spcPts val="60"/>
              </a:spcBef>
            </a:pPr>
            <a:fld id="{81D60167-4931-47E6-BA6A-407CBD079E47}" type="slidenum">
              <a:rPr spc="-204" dirty="0"/>
              <a:t>‹#›</a:t>
            </a:fld>
            <a:endParaRPr spc="-204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6787895" y="0"/>
            <a:ext cx="5404485" cy="1301750"/>
          </a:xfrm>
          <a:custGeom>
            <a:avLst/>
            <a:gdLst/>
            <a:ahLst/>
            <a:cxnLst/>
            <a:rect l="l" t="t" r="r" b="b"/>
            <a:pathLst>
              <a:path w="5404484" h="1301750">
                <a:moveTo>
                  <a:pt x="5404104" y="0"/>
                </a:moveTo>
                <a:lnTo>
                  <a:pt x="0" y="0"/>
                </a:lnTo>
                <a:lnTo>
                  <a:pt x="0" y="1301496"/>
                </a:lnTo>
                <a:lnTo>
                  <a:pt x="5404104" y="1301496"/>
                </a:lnTo>
                <a:lnTo>
                  <a:pt x="5404104" y="0"/>
                </a:lnTo>
                <a:close/>
              </a:path>
            </a:pathLst>
          </a:custGeom>
          <a:solidFill>
            <a:srgbClr val="71ADA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9996" y="236220"/>
            <a:ext cx="5337263" cy="344297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649223" y="743712"/>
            <a:ext cx="5563870" cy="0"/>
          </a:xfrm>
          <a:custGeom>
            <a:avLst/>
            <a:gdLst/>
            <a:ahLst/>
            <a:cxnLst/>
            <a:rect l="l" t="t" r="r" b="b"/>
            <a:pathLst>
              <a:path w="5563870">
                <a:moveTo>
                  <a:pt x="0" y="0"/>
                </a:moveTo>
                <a:lnTo>
                  <a:pt x="5563362" y="0"/>
                </a:lnTo>
              </a:path>
            </a:pathLst>
          </a:custGeom>
          <a:ln w="63500">
            <a:solidFill>
              <a:srgbClr val="71AD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11311128" y="4988052"/>
            <a:ext cx="881380" cy="1866900"/>
          </a:xfrm>
          <a:custGeom>
            <a:avLst/>
            <a:gdLst/>
            <a:ahLst/>
            <a:cxnLst/>
            <a:rect l="l" t="t" r="r" b="b"/>
            <a:pathLst>
              <a:path w="881379" h="1866900">
                <a:moveTo>
                  <a:pt x="0" y="1866900"/>
                </a:moveTo>
                <a:lnTo>
                  <a:pt x="880872" y="1866900"/>
                </a:lnTo>
                <a:lnTo>
                  <a:pt x="880872" y="0"/>
                </a:lnTo>
                <a:lnTo>
                  <a:pt x="0" y="0"/>
                </a:lnTo>
                <a:lnTo>
                  <a:pt x="0" y="1866900"/>
                </a:lnTo>
                <a:close/>
              </a:path>
            </a:pathLst>
          </a:custGeom>
          <a:solidFill>
            <a:srgbClr val="71ADA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bg 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596116" y="5417819"/>
            <a:ext cx="88391" cy="88392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596116" y="5570219"/>
            <a:ext cx="88391" cy="88392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596116" y="5722619"/>
            <a:ext cx="88391" cy="88392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596116" y="5875019"/>
            <a:ext cx="88391" cy="88392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596116" y="6027419"/>
            <a:ext cx="88391" cy="88392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748516" y="5570219"/>
            <a:ext cx="88391" cy="88392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748516" y="5722619"/>
            <a:ext cx="88391" cy="88392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748516" y="5875019"/>
            <a:ext cx="88391" cy="88392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748516" y="6027419"/>
            <a:ext cx="88391" cy="88392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748516" y="6179819"/>
            <a:ext cx="88391" cy="88392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900916" y="5722619"/>
            <a:ext cx="88391" cy="88392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900916" y="6027419"/>
            <a:ext cx="88391" cy="88392"/>
          </a:xfrm>
          <a:prstGeom prst="rect">
            <a:avLst/>
          </a:prstGeom>
        </p:spPr>
      </p:pic>
      <p:pic>
        <p:nvPicPr>
          <p:cNvPr id="32" name="bg object 3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900916" y="5875019"/>
            <a:ext cx="88391" cy="88392"/>
          </a:xfrm>
          <a:prstGeom prst="rect">
            <a:avLst/>
          </a:prstGeom>
        </p:spPr>
      </p:pic>
      <p:pic>
        <p:nvPicPr>
          <p:cNvPr id="33" name="bg object 3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900916" y="6179819"/>
            <a:ext cx="88391" cy="88392"/>
          </a:xfrm>
          <a:prstGeom prst="rect">
            <a:avLst/>
          </a:prstGeom>
        </p:spPr>
      </p:pic>
      <p:pic>
        <p:nvPicPr>
          <p:cNvPr id="34" name="bg object 3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900916" y="6332219"/>
            <a:ext cx="88391" cy="88392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535353"/>
                </a:solidFill>
                <a:latin typeface="Tahoma"/>
                <a:cs typeface="Tahoma"/>
              </a:defRPr>
            </a:lvl1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12/5/2023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51765">
              <a:lnSpc>
                <a:spcPct val="100000"/>
              </a:lnSpc>
              <a:spcBef>
                <a:spcPts val="60"/>
              </a:spcBef>
            </a:pPr>
            <a:fld id="{81D60167-4931-47E6-BA6A-407CBD079E47}" type="slidenum">
              <a:rPr spc="-204" dirty="0"/>
              <a:t>‹#›</a:t>
            </a:fld>
            <a:endParaRPr spc="-204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12/5/2023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51765">
              <a:lnSpc>
                <a:spcPct val="100000"/>
              </a:lnSpc>
              <a:spcBef>
                <a:spcPts val="60"/>
              </a:spcBef>
            </a:pPr>
            <a:fld id="{81D60167-4931-47E6-BA6A-407CBD079E47}" type="slidenum">
              <a:rPr spc="-204" dirty="0"/>
              <a:t>‹#›</a:t>
            </a:fld>
            <a:endParaRPr spc="-204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60933" y="1011173"/>
            <a:ext cx="6113145" cy="848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535353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5330" y="3291738"/>
            <a:ext cx="6347459" cy="17411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1" i="0">
                <a:solidFill>
                  <a:srgbClr val="535353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12/5/2023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738736" y="6521517"/>
            <a:ext cx="374015" cy="2838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51765">
              <a:lnSpc>
                <a:spcPct val="100000"/>
              </a:lnSpc>
              <a:spcBef>
                <a:spcPts val="60"/>
              </a:spcBef>
            </a:pPr>
            <a:fld id="{81D60167-4931-47E6-BA6A-407CBD079E47}" type="slidenum">
              <a:rPr spc="-204" dirty="0"/>
              <a:t>‹#›</a:t>
            </a:fld>
            <a:endParaRPr spc="-204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 eaLnBrk="1" hangingPunct="1">
        <a:defRPr>
          <a:latin typeface="+mj-lt"/>
          <a:ea typeface="+mj-ea"/>
          <a:cs typeface="+mj-cs"/>
        </a:defRPr>
      </a:lvl1pPr>
    </p:titleStyle>
    <p:bodyStyle>
      <a:lvl1pPr marL="0" eaLnBrk="1" hangingPunct="1">
        <a:defRPr>
          <a:latin typeface="+mn-lt"/>
          <a:ea typeface="+mn-ea"/>
          <a:cs typeface="+mn-cs"/>
        </a:defRPr>
      </a:lvl1pPr>
      <a:lvl2pPr marL="457200" eaLnBrk="1" hangingPunct="1">
        <a:defRPr>
          <a:latin typeface="+mn-lt"/>
          <a:ea typeface="+mn-ea"/>
          <a:cs typeface="+mn-cs"/>
        </a:defRPr>
      </a:lvl2pPr>
      <a:lvl3pPr marL="914400" eaLnBrk="1" hangingPunct="1">
        <a:defRPr>
          <a:latin typeface="+mn-lt"/>
          <a:ea typeface="+mn-ea"/>
          <a:cs typeface="+mn-cs"/>
        </a:defRPr>
      </a:lvl3pPr>
      <a:lvl4pPr marL="1371600" eaLnBrk="1" hangingPunct="1">
        <a:defRPr>
          <a:latin typeface="+mn-lt"/>
          <a:ea typeface="+mn-ea"/>
          <a:cs typeface="+mn-cs"/>
        </a:defRPr>
      </a:lvl4pPr>
      <a:lvl5pPr marL="1828800" eaLnBrk="1" hangingPunct="1">
        <a:defRPr>
          <a:latin typeface="+mn-lt"/>
          <a:ea typeface="+mn-ea"/>
          <a:cs typeface="+mn-cs"/>
        </a:defRPr>
      </a:lvl5pPr>
      <a:lvl6pPr marL="2286000" eaLnBrk="1" hangingPunct="1">
        <a:defRPr>
          <a:latin typeface="+mn-lt"/>
          <a:ea typeface="+mn-ea"/>
          <a:cs typeface="+mn-cs"/>
        </a:defRPr>
      </a:lvl6pPr>
      <a:lvl7pPr marL="2743200" eaLnBrk="1" hangingPunct="1">
        <a:defRPr>
          <a:latin typeface="+mn-lt"/>
          <a:ea typeface="+mn-ea"/>
          <a:cs typeface="+mn-cs"/>
        </a:defRPr>
      </a:lvl7pPr>
      <a:lvl8pPr marL="3200400" eaLnBrk="1" hangingPunct="1">
        <a:defRPr>
          <a:latin typeface="+mn-lt"/>
          <a:ea typeface="+mn-ea"/>
          <a:cs typeface="+mn-cs"/>
        </a:defRPr>
      </a:lvl8pPr>
      <a:lvl9pPr marL="3657600" eaLnBrk="1" hangingPunct="1">
        <a:defRPr>
          <a:latin typeface="+mn-lt"/>
          <a:ea typeface="+mn-ea"/>
          <a:cs typeface="+mn-cs"/>
        </a:defRPr>
      </a:lvl9pPr>
    </p:bodyStyle>
    <p:otherStyle>
      <a:lvl1pPr marL="0" eaLnBrk="1" hangingPunct="1">
        <a:defRPr>
          <a:latin typeface="+mn-lt"/>
          <a:ea typeface="+mn-ea"/>
          <a:cs typeface="+mn-cs"/>
        </a:defRPr>
      </a:lvl1pPr>
      <a:lvl2pPr marL="457200" eaLnBrk="1" hangingPunct="1">
        <a:defRPr>
          <a:latin typeface="+mn-lt"/>
          <a:ea typeface="+mn-ea"/>
          <a:cs typeface="+mn-cs"/>
        </a:defRPr>
      </a:lvl2pPr>
      <a:lvl3pPr marL="914400" eaLnBrk="1" hangingPunct="1">
        <a:defRPr>
          <a:latin typeface="+mn-lt"/>
          <a:ea typeface="+mn-ea"/>
          <a:cs typeface="+mn-cs"/>
        </a:defRPr>
      </a:lvl3pPr>
      <a:lvl4pPr marL="1371600" eaLnBrk="1" hangingPunct="1">
        <a:defRPr>
          <a:latin typeface="+mn-lt"/>
          <a:ea typeface="+mn-ea"/>
          <a:cs typeface="+mn-cs"/>
        </a:defRPr>
      </a:lvl4pPr>
      <a:lvl5pPr marL="1828800" eaLnBrk="1" hangingPunct="1">
        <a:defRPr>
          <a:latin typeface="+mn-lt"/>
          <a:ea typeface="+mn-ea"/>
          <a:cs typeface="+mn-cs"/>
        </a:defRPr>
      </a:lvl5pPr>
      <a:lvl6pPr marL="2286000" eaLnBrk="1" hangingPunct="1">
        <a:defRPr>
          <a:latin typeface="+mn-lt"/>
          <a:ea typeface="+mn-ea"/>
          <a:cs typeface="+mn-cs"/>
        </a:defRPr>
      </a:lvl6pPr>
      <a:lvl7pPr marL="2743200" eaLnBrk="1" hangingPunct="1">
        <a:defRPr>
          <a:latin typeface="+mn-lt"/>
          <a:ea typeface="+mn-ea"/>
          <a:cs typeface="+mn-cs"/>
        </a:defRPr>
      </a:lvl7pPr>
      <a:lvl8pPr marL="3200400" eaLnBrk="1" hangingPunct="1">
        <a:defRPr>
          <a:latin typeface="+mn-lt"/>
          <a:ea typeface="+mn-ea"/>
          <a:cs typeface="+mn-cs"/>
        </a:defRPr>
      </a:lvl8pPr>
      <a:lvl9pPr marL="3657600" eaLnBrk="1" hangingPunct="1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 txBox="1"/>
          <p:nvPr/>
        </p:nvSpPr>
        <p:spPr>
          <a:xfrm>
            <a:off x="1487488" y="2492896"/>
            <a:ext cx="9649072" cy="3254994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12065" marR="5080" algn="ctr">
              <a:lnSpc>
                <a:spcPct val="90000"/>
              </a:lnSpc>
              <a:spcBef>
                <a:spcPts val="390"/>
              </a:spcBef>
            </a:pPr>
            <a:r>
              <a:rPr lang="ru-RU" sz="2800" b="1" spc="22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Создание </a:t>
            </a:r>
            <a:r>
              <a:rPr lang="ru-RU" sz="2800" b="1" spc="225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spc="18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образовательно-производственного </a:t>
            </a:r>
            <a:r>
              <a:rPr lang="ru-RU" sz="2800" b="1" spc="195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кластера (центра) по отрасли «Машиностроение» на базе ГАПОУ «Нижнекамский индустриальный техникум</a:t>
            </a:r>
            <a:r>
              <a:rPr lang="ru-RU" sz="2800" b="1" spc="215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»</a:t>
            </a:r>
          </a:p>
          <a:p>
            <a:pPr marL="12065" marR="5080" algn="ctr">
              <a:lnSpc>
                <a:spcPct val="90000"/>
              </a:lnSpc>
              <a:spcBef>
                <a:spcPts val="390"/>
              </a:spcBef>
            </a:pPr>
            <a:r>
              <a:rPr lang="ru-RU" sz="2800" dirty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в рамках ФЕДЕРАЛЬНОГО ПРОЕКТА «ПРОФЕССИОНАЛИТЕТ» </a:t>
            </a:r>
          </a:p>
          <a:p>
            <a:pPr marL="12065" marR="5080" algn="ctr">
              <a:lnSpc>
                <a:spcPct val="90000"/>
              </a:lnSpc>
              <a:spcBef>
                <a:spcPts val="390"/>
              </a:spcBef>
            </a:pPr>
            <a:r>
              <a:rPr lang="ru-RU" sz="2800" dirty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государственной программы Российской Федерации «Развитие образования»</a:t>
            </a:r>
            <a:endParaRPr sz="28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object 4"/>
          <p:cNvSpPr/>
          <p:nvPr/>
        </p:nvSpPr>
        <p:spPr>
          <a:xfrm>
            <a:off x="609600" y="278184"/>
            <a:ext cx="11125200" cy="6198816"/>
          </a:xfrm>
          <a:custGeom>
            <a:avLst/>
            <a:gdLst/>
            <a:ahLst/>
            <a:cxnLst/>
            <a:rect l="l" t="t" r="r" b="b"/>
            <a:pathLst>
              <a:path w="8517890" h="3702050">
                <a:moveTo>
                  <a:pt x="0" y="3701796"/>
                </a:moveTo>
                <a:lnTo>
                  <a:pt x="8517636" y="3701796"/>
                </a:lnTo>
                <a:lnTo>
                  <a:pt x="8517636" y="0"/>
                </a:lnTo>
                <a:lnTo>
                  <a:pt x="0" y="0"/>
                </a:lnTo>
                <a:lnTo>
                  <a:pt x="0" y="3701796"/>
                </a:lnTo>
                <a:close/>
              </a:path>
            </a:pathLst>
          </a:custGeom>
          <a:ln w="25400">
            <a:solidFill>
              <a:schemeClr val="accent1">
                <a:lumMod val="7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27448" y="692695"/>
            <a:ext cx="1000911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СОЦИАЛЬНАЯ ЗНАЧИМОСТЬ </a:t>
            </a:r>
          </a:p>
          <a:p>
            <a:pPr algn="ctr"/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ФЕДЕРАЛЬНОГО ПРОЕКТА «ПРОФЕССИОНАЛИТЕТ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» </a:t>
            </a:r>
          </a:p>
          <a:p>
            <a:pPr algn="ctr"/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«Профессионалитет» родился из простой идеи: дать возможность предприятию определить каких специалистов для себя надо подготовить по сокращенным срокам обучения. 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На выходе мы получаем 90 % трудоустроенных </a:t>
            </a:r>
            <a:r>
              <a:rPr lang="ru-RU" u="sng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специалистов с несколькими квалификациями в рамках одной профессии или специальности,</a:t>
            </a:r>
            <a:r>
              <a:rPr lang="ru-RU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необходимыми на конкретном производстве; 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10% выпускников продолжат обучение в вузе, призыв в армию.</a:t>
            </a:r>
          </a:p>
          <a:p>
            <a:pPr algn="ctr"/>
            <a:endParaRPr lang="ru-RU" sz="1600" b="1" dirty="0">
              <a:solidFill>
                <a:schemeClr val="tx2">
                  <a:lumMod val="7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ctr"/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  <a:ea typeface="Cambria" panose="02040503050406030204" pitchFamily="18" charset="0"/>
              </a:rPr>
              <a:t>ПРЕИМУЩЕСТВА ФЕДЕРАЛЬНОГО ПРОЕКТА «ПРОФЕССИОНАЛИТЕТ» </a:t>
            </a:r>
          </a:p>
          <a:p>
            <a:pPr algn="just"/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Большой спектр направлений как для работодателя, так и студента, а также образовательного учреждения: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Сокращенные сроки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интенсивного обучения с соблюдением всех требований образовательных экспериментальных программ, разработанных совместно с работодателями;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Предусмотрена гибкая актуализация этих программ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с учетом совершенствования производственных технологий;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Оперативная поставка нового оборудования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создание современных мастерских и лабораторий;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Финансирование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за счет государства и бизнеса;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Ускоренная подготовка/переподготовка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управленческих команд образовательных учреждений, мастеров производственного обучения, специалистов предприятий-наставников (передача им педагогических знаний).</a:t>
            </a:r>
          </a:p>
        </p:txBody>
      </p:sp>
    </p:spTree>
    <p:extLst>
      <p:ext uri="{BB962C8B-B14F-4D97-AF65-F5344CB8AC3E}">
        <p14:creationId xmlns:p14="http://schemas.microsoft.com/office/powerpoint/2010/main" val="25619127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 rot="10800000" flipV="1">
            <a:off x="911424" y="1293511"/>
            <a:ext cx="936104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spc="18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ОБРАЗОВАТЕЛЬНО-ПРОИЗВОДСТВЕННЫЙ </a:t>
            </a:r>
            <a:r>
              <a:rPr lang="ru-RU" b="1" spc="195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КЛАСТЕР(ЦЕНТРА) </a:t>
            </a:r>
          </a:p>
          <a:p>
            <a:pPr algn="ctr"/>
            <a:r>
              <a:rPr lang="ru-RU" b="1" spc="195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ПО ОТРАСЛИ «МАШИНОСТРОЕНИЕ» </a:t>
            </a:r>
          </a:p>
          <a:p>
            <a:pPr algn="ctr"/>
            <a:endParaRPr lang="ru-RU" spc="215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БАЗОВАЯ ОРГАНИЗАЦИЯ</a:t>
            </a:r>
          </a:p>
          <a:p>
            <a:r>
              <a:rPr lang="ru-RU" b="1" spc="195" dirty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ГАПОУ «НИЖНЕКАМСКИЙ ИНДУСТРИАЛЬНЫЙ ТЕХНИКУМ</a:t>
            </a:r>
            <a:r>
              <a:rPr lang="ru-RU" b="1" spc="215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»</a:t>
            </a:r>
          </a:p>
          <a:p>
            <a:endParaRPr lang="ru-RU" b="1" spc="215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spc="21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ОРГАНИЗАЦИИ РАБОТОДАТЕЛИ </a:t>
            </a:r>
          </a:p>
          <a:p>
            <a:pPr algn="just"/>
            <a:r>
              <a:rPr lang="ru-RU" b="1" spc="215" dirty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ООО «ТАТШИНА» </a:t>
            </a:r>
          </a:p>
          <a:p>
            <a:pPr algn="just"/>
            <a:r>
              <a:rPr lang="ru-RU" b="1" spc="215" dirty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ООО "НИЖНЕКАМСКИЙ МЕХАНИЧЕСКИЙ ЗАВОД</a:t>
            </a:r>
          </a:p>
          <a:p>
            <a:pPr algn="just"/>
            <a:r>
              <a:rPr lang="ru-RU" b="1" spc="215" dirty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ООО "МЕТАКАМ"</a:t>
            </a:r>
          </a:p>
          <a:p>
            <a:endParaRPr lang="ru-RU" b="1" spc="215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СЕТЕВЫЕ ОРГАНИЗАЦИИ </a:t>
            </a:r>
          </a:p>
          <a:p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ГАПОУ «КОЛЛЕДЖ НЕФТЕХИМИИ И НЕФТЕПЕРЕРАБОТКИ ИМЕНИ Н.В.ЛЕМАЕВА»</a:t>
            </a:r>
          </a:p>
          <a:p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ГАПОУ «НИЖНЕКАМСКИЙ МНОГОПРОФИЛЬНЫЙ КОЛЛЕДЖ» </a:t>
            </a:r>
          </a:p>
          <a:p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ГАПОУ «НИЖНЕКАМСКИЙ АГРОПРОМЫШЛЕННЫЙ КОЛЛЕДЖ»</a:t>
            </a:r>
          </a:p>
          <a:p>
            <a:endParaRPr lang="ru-RU" dirty="0">
              <a:solidFill>
                <a:srgbClr val="C0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84610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1424" y="404664"/>
            <a:ext cx="9263429" cy="738664"/>
          </a:xfrm>
        </p:spPr>
        <p:txBody>
          <a:bodyPr/>
          <a:lstStyle/>
          <a:p>
            <a:pPr algn="ctr"/>
            <a:r>
              <a:rPr lang="ru-RU" sz="1600" dirty="0">
                <a:solidFill>
                  <a:schemeClr val="tx2"/>
                </a:solidFill>
              </a:rPr>
              <a:t>СОСТАВ УПРАВЛЯЮЩЕЙ КОМПАНИИ ОБРАЗОВАТЕЛЬНО-ПРОИЗВОДСТВЕННОГО КЛАСТЕРА ПО ОТРАСЛИ «МАШИНОСТРОЕНИЕ» </a:t>
            </a:r>
            <a:br>
              <a:rPr lang="ru-RU" sz="1600" dirty="0">
                <a:solidFill>
                  <a:schemeClr val="tx2"/>
                </a:solidFill>
              </a:rPr>
            </a:br>
            <a:r>
              <a:rPr lang="ru-RU" sz="1600" dirty="0">
                <a:solidFill>
                  <a:schemeClr val="tx2"/>
                </a:solidFill>
              </a:rPr>
              <a:t>(утвержденный приказом МОиНРТ №под-1651/23 от 20.09.2023г.) </a:t>
            </a: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4110963"/>
              </p:ext>
            </p:extLst>
          </p:nvPr>
        </p:nvGraphicFramePr>
        <p:xfrm>
          <a:off x="1271464" y="1165893"/>
          <a:ext cx="9001000" cy="534664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24336">
                  <a:extLst>
                    <a:ext uri="{9D8B030D-6E8A-4147-A177-3AD203B41FA5}">
                      <a16:colId xmlns:a16="http://schemas.microsoft.com/office/drawing/2014/main" val="2794584988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839011406"/>
                    </a:ext>
                  </a:extLst>
                </a:gridCol>
              </a:tblGrid>
              <a:tr h="6789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3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ПОМИНОВ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Андрей Иванович</a:t>
                      </a:r>
                    </a:p>
                  </a:txBody>
                  <a:tcPr marL="20263" marR="20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3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Первый заместитель министра образования и науки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Республики Татарстан</a:t>
                      </a:r>
                      <a:endParaRPr lang="ru-RU" sz="13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263" marR="20263" marT="0" marB="0"/>
                </a:tc>
                <a:extLst>
                  <a:ext uri="{0D108BD9-81ED-4DB2-BD59-A6C34878D82A}">
                    <a16:rowId xmlns:a16="http://schemas.microsoft.com/office/drawing/2014/main" val="3605762609"/>
                  </a:ext>
                </a:extLst>
              </a:tr>
              <a:tr h="4469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ФЕДОРОВ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АНДРЕЙ</a:t>
                      </a:r>
                      <a:r>
                        <a:rPr lang="ru-RU" sz="1300" baseline="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 АЛЕКСАНДРОВИЧ</a:t>
                      </a:r>
                      <a:endParaRPr lang="ru-RU" sz="13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263" marR="20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начальник управления профессионального образования министерства образования и науки Республики Татарстан</a:t>
                      </a:r>
                    </a:p>
                  </a:txBody>
                  <a:tcPr marL="20263" marR="20263" marT="0" marB="0"/>
                </a:tc>
                <a:extLst>
                  <a:ext uri="{0D108BD9-81ED-4DB2-BD59-A6C34878D82A}">
                    <a16:rowId xmlns:a16="http://schemas.microsoft.com/office/drawing/2014/main" val="3535481150"/>
                  </a:ext>
                </a:extLst>
              </a:tr>
              <a:tr h="4469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ШАИХОВ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Ринат Рафикович </a:t>
                      </a:r>
                      <a:endParaRPr lang="ru-RU" sz="13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263" marR="20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директор ГАПОУ «Нижнекамский индустриальный техникум»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</a:t>
                      </a:r>
                      <a:endParaRPr lang="ru-RU" sz="13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263" marR="20263" marT="0" marB="0"/>
                </a:tc>
                <a:extLst>
                  <a:ext uri="{0D108BD9-81ED-4DB2-BD59-A6C34878D82A}">
                    <a16:rowId xmlns:a16="http://schemas.microsoft.com/office/drawing/2014/main" val="1580422903"/>
                  </a:ext>
                </a:extLst>
              </a:tr>
              <a:tr h="6514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ФАРЕТДИНОВ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Айдар Рафисович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</a:t>
                      </a:r>
                      <a:endParaRPr lang="ru-RU" sz="13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263" marR="20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директор ГАПОУ «Колледж нефтехимии и нефтепереработки имени Н.В. Лемаева»</a:t>
                      </a:r>
                      <a:endParaRPr lang="ru-RU" sz="13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263" marR="20263" marT="0" marB="0"/>
                </a:tc>
                <a:extLst>
                  <a:ext uri="{0D108BD9-81ED-4DB2-BD59-A6C34878D82A}">
                    <a16:rowId xmlns:a16="http://schemas.microsoft.com/office/drawing/2014/main" val="1084538475"/>
                  </a:ext>
                </a:extLst>
              </a:tr>
              <a:tr h="6514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ПАВЛОВ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Михаил Николаевич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</a:t>
                      </a:r>
                      <a:endParaRPr lang="ru-RU" sz="13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263" marR="20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директор ГАПОУ «Нижнекамский многопрофильный колледж»</a:t>
                      </a:r>
                      <a:endParaRPr lang="ru-RU" sz="13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263" marR="20263" marT="0" marB="0"/>
                </a:tc>
                <a:extLst>
                  <a:ext uri="{0D108BD9-81ED-4DB2-BD59-A6C34878D82A}">
                    <a16:rowId xmlns:a16="http://schemas.microsoft.com/office/drawing/2014/main" val="2991363278"/>
                  </a:ext>
                </a:extLst>
              </a:tr>
              <a:tr h="6514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КАДЫРОВ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Алмаз Кавиевич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3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263" marR="20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директор ГАПОУ "Нижнекамский агропромышленный колледж"</a:t>
                      </a:r>
                      <a:endParaRPr lang="ru-RU" sz="13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263" marR="20263" marT="0" marB="0"/>
                </a:tc>
                <a:extLst>
                  <a:ext uri="{0D108BD9-81ED-4DB2-BD59-A6C34878D82A}">
                    <a16:rowId xmlns:a16="http://schemas.microsoft.com/office/drawing/2014/main" val="2533261190"/>
                  </a:ext>
                </a:extLst>
              </a:tr>
              <a:tr h="4469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ЕВЛАНТЬЕВ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Марс Геннадьевич</a:t>
                      </a:r>
                      <a:endParaRPr lang="ru-RU" sz="13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263" marR="20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Исполнительный директор ООО "Нижнекамский механический завод"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</a:t>
                      </a:r>
                      <a:endParaRPr lang="ru-RU" sz="13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263" marR="20263" marT="0" marB="0"/>
                </a:tc>
                <a:extLst>
                  <a:ext uri="{0D108BD9-81ED-4DB2-BD59-A6C34878D82A}">
                    <a16:rowId xmlns:a16="http://schemas.microsoft.com/office/drawing/2014/main" val="957925886"/>
                  </a:ext>
                </a:extLst>
              </a:tr>
              <a:tr h="6514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ГИНИАТУЛЛИН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Марат Борисович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</a:t>
                      </a:r>
                      <a:endParaRPr lang="ru-RU" sz="13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263" marR="20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Генеральный директор ООО «Метакам»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</a:t>
                      </a:r>
                      <a:endParaRPr lang="ru-RU" sz="13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263" marR="20263" marT="0" marB="0"/>
                </a:tc>
                <a:extLst>
                  <a:ext uri="{0D108BD9-81ED-4DB2-BD59-A6C34878D82A}">
                    <a16:rowId xmlns:a16="http://schemas.microsoft.com/office/drawing/2014/main" val="439725852"/>
                  </a:ext>
                </a:extLst>
              </a:tr>
              <a:tr h="6704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ХАЙРУЛЛИН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Рустем Альфредович</a:t>
                      </a:r>
                      <a:endParaRPr lang="ru-RU" sz="13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263" marR="20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Генеральный директор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ООО «КамЭнергоМаш»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</a:t>
                      </a:r>
                      <a:endParaRPr lang="ru-RU" sz="13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263" marR="20263" marT="0" marB="0"/>
                </a:tc>
                <a:extLst>
                  <a:ext uri="{0D108BD9-81ED-4DB2-BD59-A6C34878D82A}">
                    <a16:rowId xmlns:a16="http://schemas.microsoft.com/office/drawing/2014/main" val="3648682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81593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 rot="10800000" flipV="1">
            <a:off x="1487487" y="472897"/>
            <a:ext cx="856895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ОСНОВНЫЕ ПРОФЕССИОНАЛЬНЫЕ ОБРАЗОВАТЕЛЬНЫЕ ПРОГРАММЫ</a:t>
            </a:r>
          </a:p>
          <a:p>
            <a:pPr algn="ctr"/>
            <a:r>
              <a:rPr lang="ru-RU" sz="1600" spc="18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по подготовке рабочих кадров и специалистов </a:t>
            </a:r>
          </a:p>
          <a:p>
            <a:pPr algn="ctr"/>
            <a:r>
              <a:rPr lang="ru-RU" sz="1600" spc="18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образовательно-производственного кластера в рамках проекта «Профессионалитет»</a:t>
            </a:r>
          </a:p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1059731"/>
              </p:ext>
            </p:extLst>
          </p:nvPr>
        </p:nvGraphicFramePr>
        <p:xfrm>
          <a:off x="983431" y="1916832"/>
          <a:ext cx="9793089" cy="433032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97606">
                  <a:extLst>
                    <a:ext uri="{9D8B030D-6E8A-4147-A177-3AD203B41FA5}">
                      <a16:colId xmlns:a16="http://schemas.microsoft.com/office/drawing/2014/main" val="353326719"/>
                    </a:ext>
                  </a:extLst>
                </a:gridCol>
                <a:gridCol w="927750">
                  <a:extLst>
                    <a:ext uri="{9D8B030D-6E8A-4147-A177-3AD203B41FA5}">
                      <a16:colId xmlns:a16="http://schemas.microsoft.com/office/drawing/2014/main" val="2579138687"/>
                    </a:ext>
                  </a:extLst>
                </a:gridCol>
                <a:gridCol w="1554965">
                  <a:extLst>
                    <a:ext uri="{9D8B030D-6E8A-4147-A177-3AD203B41FA5}">
                      <a16:colId xmlns:a16="http://schemas.microsoft.com/office/drawing/2014/main" val="2888461796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554497328"/>
                    </a:ext>
                  </a:extLst>
                </a:gridCol>
                <a:gridCol w="2736304">
                  <a:extLst>
                    <a:ext uri="{9D8B030D-6E8A-4147-A177-3AD203B41FA5}">
                      <a16:colId xmlns:a16="http://schemas.microsoft.com/office/drawing/2014/main" val="3320998405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92683369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3976912982"/>
                    </a:ext>
                  </a:extLst>
                </a:gridCol>
              </a:tblGrid>
              <a:tr h="81340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049020" algn="l"/>
                          <a:tab pos="1929765" algn="l"/>
                          <a:tab pos="3007360" algn="l"/>
                          <a:tab pos="5151120" algn="l"/>
                        </a:tabLst>
                      </a:pPr>
                      <a:r>
                        <a:rPr lang="ru-RU" sz="12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№ п/п</a:t>
                      </a:r>
                      <a:endParaRPr lang="ru-RU" sz="12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397" marR="193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1049020" algn="l"/>
                          <a:tab pos="1929765" algn="l"/>
                          <a:tab pos="3007360" algn="l"/>
                          <a:tab pos="5151120" algn="l"/>
                        </a:tabLst>
                      </a:pPr>
                      <a:r>
                        <a:rPr lang="ru-RU" sz="12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Код УГПС</a:t>
                      </a:r>
                      <a:endParaRPr lang="ru-RU" sz="12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397" marR="193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1049020" algn="l"/>
                          <a:tab pos="1929765" algn="l"/>
                          <a:tab pos="3007360" algn="l"/>
                          <a:tab pos="5151120" algn="l"/>
                        </a:tabLst>
                      </a:pPr>
                      <a:r>
                        <a:rPr lang="ru-RU" sz="12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Наименование УГПС</a:t>
                      </a:r>
                      <a:endParaRPr lang="ru-RU" sz="12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397" marR="193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1049020" algn="l"/>
                          <a:tab pos="1929765" algn="l"/>
                          <a:tab pos="3007360" algn="l"/>
                          <a:tab pos="5151120" algn="l"/>
                        </a:tabLst>
                      </a:pPr>
                      <a:r>
                        <a:rPr lang="ru-RU" sz="12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Код профессии/специальности</a:t>
                      </a:r>
                      <a:endParaRPr lang="ru-RU" sz="12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397" marR="193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1049020" algn="l"/>
                          <a:tab pos="1929765" algn="l"/>
                          <a:tab pos="3007360" algn="l"/>
                          <a:tab pos="5151120" algn="l"/>
                        </a:tabLst>
                      </a:pPr>
                      <a:r>
                        <a:rPr lang="ru-RU" sz="12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Наименование профессии/специальности</a:t>
                      </a:r>
                      <a:endParaRPr lang="ru-RU" sz="12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397" marR="193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1049020" algn="l"/>
                          <a:tab pos="1929765" algn="l"/>
                          <a:tab pos="3007360" algn="l"/>
                          <a:tab pos="5151120" algn="l"/>
                        </a:tabLst>
                      </a:pPr>
                      <a:r>
                        <a:rPr lang="ru-RU" sz="12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Срок обучения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1049020" algn="l"/>
                          <a:tab pos="1929765" algn="l"/>
                          <a:tab pos="3007360" algn="l"/>
                          <a:tab pos="5151120" algn="l"/>
                        </a:tabLst>
                      </a:pPr>
                      <a:r>
                        <a:rPr lang="ru-RU" sz="12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нормативный</a:t>
                      </a:r>
                    </a:p>
                  </a:txBody>
                  <a:tcPr marL="19397" marR="193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1049020" algn="l"/>
                          <a:tab pos="1929765" algn="l"/>
                          <a:tab pos="3007360" algn="l"/>
                          <a:tab pos="5151120" algn="l"/>
                        </a:tabLst>
                      </a:pPr>
                      <a:r>
                        <a:rPr lang="ru-RU" sz="12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Срок</a:t>
                      </a:r>
                      <a:r>
                        <a:rPr lang="ru-RU" sz="1200" baseline="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 обучения (Профессионалитет)</a:t>
                      </a:r>
                      <a:endParaRPr lang="ru-RU" sz="12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397" marR="19397" marT="0" marB="0"/>
                </a:tc>
                <a:extLst>
                  <a:ext uri="{0D108BD9-81ED-4DB2-BD59-A6C34878D82A}">
                    <a16:rowId xmlns:a16="http://schemas.microsoft.com/office/drawing/2014/main" val="3864151511"/>
                  </a:ext>
                </a:extLst>
              </a:tr>
              <a:tr h="336190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049020" algn="l"/>
                          <a:tab pos="1929765" algn="l"/>
                          <a:tab pos="3007360" algn="l"/>
                          <a:tab pos="5151120" algn="l"/>
                        </a:tabLst>
                      </a:pPr>
                      <a:r>
                        <a:rPr lang="ru-RU" sz="1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endParaRPr lang="ru-RU" sz="1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397" marR="19397" marT="0" marB="0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049020" algn="l"/>
                          <a:tab pos="1929765" algn="l"/>
                          <a:tab pos="3007360" algn="l"/>
                          <a:tab pos="5151120" algn="l"/>
                        </a:tabLst>
                      </a:pPr>
                      <a:r>
                        <a:rPr lang="ru-RU" sz="12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15.00.00</a:t>
                      </a:r>
                      <a:endParaRPr lang="ru-RU" sz="12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397" marR="19397" marT="0" marB="0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049020" algn="l"/>
                          <a:tab pos="1929765" algn="l"/>
                          <a:tab pos="3007360" algn="l"/>
                          <a:tab pos="5151120" algn="l"/>
                        </a:tabLst>
                      </a:pPr>
                      <a:r>
                        <a:rPr lang="ru-RU" sz="12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Машиностроение </a:t>
                      </a:r>
                      <a:endParaRPr lang="ru-RU" sz="12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397" marR="193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049020" algn="l"/>
                          <a:tab pos="1929765" algn="l"/>
                          <a:tab pos="3007360" algn="l"/>
                          <a:tab pos="5151120" algn="l"/>
                        </a:tabLst>
                      </a:pPr>
                      <a:r>
                        <a:rPr lang="ru-RU" sz="12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15.02.16</a:t>
                      </a:r>
                      <a:endParaRPr lang="ru-RU" sz="12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397" marR="193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Технология машиностроения</a:t>
                      </a:r>
                      <a:endParaRPr lang="ru-RU" sz="12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397" marR="193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3 года 10 мес.</a:t>
                      </a:r>
                    </a:p>
                  </a:txBody>
                  <a:tcPr marL="19397" marR="193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3 года 8 мес.</a:t>
                      </a:r>
                    </a:p>
                  </a:txBody>
                  <a:tcPr marL="19397" marR="19397" marT="0" marB="0"/>
                </a:tc>
                <a:extLst>
                  <a:ext uri="{0D108BD9-81ED-4DB2-BD59-A6C34878D82A}">
                    <a16:rowId xmlns:a16="http://schemas.microsoft.com/office/drawing/2014/main" val="843985875"/>
                  </a:ext>
                </a:extLst>
              </a:tr>
              <a:tr h="43458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049020" algn="l"/>
                          <a:tab pos="1929765" algn="l"/>
                          <a:tab pos="3007360" algn="l"/>
                          <a:tab pos="5151120" algn="l"/>
                        </a:tabLst>
                      </a:pPr>
                      <a:r>
                        <a:rPr lang="ru-RU" sz="12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15.01.05</a:t>
                      </a:r>
                      <a:endParaRPr lang="ru-RU" sz="12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397" marR="193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Сварщик (ручной и частично механизированной сварки(наплавки))</a:t>
                      </a:r>
                      <a:endParaRPr lang="ru-RU" sz="12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397" marR="193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1 год 10 мес.</a:t>
                      </a:r>
                    </a:p>
                  </a:txBody>
                  <a:tcPr marL="19397" marR="19397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1 год 10 мес.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397" marR="19397" marT="0" marB="0"/>
                </a:tc>
                <a:extLst>
                  <a:ext uri="{0D108BD9-81ED-4DB2-BD59-A6C34878D82A}">
                    <a16:rowId xmlns:a16="http://schemas.microsoft.com/office/drawing/2014/main" val="1862556122"/>
                  </a:ext>
                </a:extLst>
              </a:tr>
              <a:tr h="67238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049020" algn="l"/>
                          <a:tab pos="1929765" algn="l"/>
                          <a:tab pos="3007360" algn="l"/>
                          <a:tab pos="5151120" algn="l"/>
                        </a:tabLst>
                      </a:pPr>
                      <a:r>
                        <a:rPr lang="ru-RU" sz="12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15.02.11</a:t>
                      </a:r>
                      <a:endParaRPr lang="ru-RU" sz="12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397" marR="193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Техническая эксплуатация и обслуживание роботизированного производства</a:t>
                      </a:r>
                      <a:endParaRPr lang="ru-RU" sz="12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397" marR="19397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 4 года 10 мес.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397" marR="19397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4 года 6 мес.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397" marR="19397" marT="0" marB="0"/>
                </a:tc>
                <a:extLst>
                  <a:ext uri="{0D108BD9-81ED-4DB2-BD59-A6C34878D82A}">
                    <a16:rowId xmlns:a16="http://schemas.microsoft.com/office/drawing/2014/main" val="786061275"/>
                  </a:ext>
                </a:extLst>
              </a:tr>
              <a:tr h="5042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049020" algn="l"/>
                          <a:tab pos="1929765" algn="l"/>
                          <a:tab pos="3007360" algn="l"/>
                          <a:tab pos="5151120" algn="l"/>
                        </a:tabLst>
                      </a:pPr>
                      <a:r>
                        <a:rPr lang="ru-RU" sz="1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endParaRPr lang="ru-RU" sz="1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397" marR="193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049020" algn="l"/>
                          <a:tab pos="1929765" algn="l"/>
                          <a:tab pos="3007360" algn="l"/>
                          <a:tab pos="5151120" algn="l"/>
                        </a:tabLst>
                      </a:pPr>
                      <a:r>
                        <a:rPr lang="ru-RU" sz="12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09.00.00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397" marR="193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049020" algn="l"/>
                          <a:tab pos="1929765" algn="l"/>
                          <a:tab pos="3007360" algn="l"/>
                          <a:tab pos="5151120" algn="l"/>
                        </a:tabLst>
                      </a:pPr>
                      <a:r>
                        <a:rPr lang="ru-RU" sz="12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Информатика и вычислительная техника</a:t>
                      </a:r>
                      <a:endParaRPr lang="ru-RU" sz="12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397" marR="193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049020" algn="l"/>
                          <a:tab pos="1929765" algn="l"/>
                          <a:tab pos="3007360" algn="l"/>
                          <a:tab pos="5151120" algn="l"/>
                        </a:tabLst>
                      </a:pPr>
                      <a:r>
                        <a:rPr lang="ru-RU" sz="12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09.02.07</a:t>
                      </a:r>
                      <a:endParaRPr lang="ru-RU" sz="12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397" marR="193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Информационные системы и программирование</a:t>
                      </a:r>
                      <a:endParaRPr lang="ru-RU" sz="12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397" marR="19397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3 года 10 мес.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397" marR="19397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3 года 6 мес.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397" marR="19397" marT="0" marB="0"/>
                </a:tc>
                <a:extLst>
                  <a:ext uri="{0D108BD9-81ED-4DB2-BD59-A6C34878D82A}">
                    <a16:rowId xmlns:a16="http://schemas.microsoft.com/office/drawing/2014/main" val="1477473216"/>
                  </a:ext>
                </a:extLst>
              </a:tr>
              <a:tr h="4396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049020" algn="l"/>
                          <a:tab pos="1929765" algn="l"/>
                          <a:tab pos="3007360" algn="l"/>
                          <a:tab pos="5151120" algn="l"/>
                        </a:tabLst>
                      </a:pPr>
                      <a:r>
                        <a:rPr lang="ru-RU" sz="1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  <a:endParaRPr lang="ru-RU" sz="1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397" marR="193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049020" algn="l"/>
                          <a:tab pos="1929765" algn="l"/>
                          <a:tab pos="3007360" algn="l"/>
                          <a:tab pos="5151120" algn="l"/>
                        </a:tabLst>
                      </a:pPr>
                      <a:r>
                        <a:rPr lang="ru-RU" sz="12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27.00.00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397" marR="193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049020" algn="l"/>
                          <a:tab pos="1929765" algn="l"/>
                          <a:tab pos="3007360" algn="l"/>
                          <a:tab pos="5151120" algn="l"/>
                        </a:tabLst>
                      </a:pPr>
                      <a:r>
                        <a:rPr lang="ru-RU" sz="12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Управление в технических системах</a:t>
                      </a:r>
                      <a:endParaRPr lang="ru-RU" sz="12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397" marR="193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049020" algn="l"/>
                          <a:tab pos="1929765" algn="l"/>
                          <a:tab pos="3007360" algn="l"/>
                          <a:tab pos="5151120" algn="l"/>
                        </a:tabLst>
                      </a:pPr>
                      <a:r>
                        <a:rPr lang="ru-RU" sz="12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27.02.04</a:t>
                      </a:r>
                      <a:endParaRPr lang="ru-RU" sz="12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397" marR="193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Автоматические системы управления</a:t>
                      </a:r>
                      <a:endParaRPr lang="ru-RU" sz="12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397" marR="19397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2 года 10 мес.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397" marR="19397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2 года 10 мес.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397" marR="19397" marT="0" marB="0"/>
                </a:tc>
                <a:extLst>
                  <a:ext uri="{0D108BD9-81ED-4DB2-BD59-A6C34878D82A}">
                    <a16:rowId xmlns:a16="http://schemas.microsoft.com/office/drawing/2014/main" val="953598188"/>
                  </a:ext>
                </a:extLst>
              </a:tr>
              <a:tr h="66926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049020" algn="l"/>
                          <a:tab pos="1929765" algn="l"/>
                          <a:tab pos="3007360" algn="l"/>
                          <a:tab pos="5151120" algn="l"/>
                        </a:tabLst>
                      </a:pPr>
                      <a:r>
                        <a:rPr lang="ru-RU" sz="1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</a:t>
                      </a:r>
                      <a:endParaRPr lang="ru-RU" sz="1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397" marR="193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049020" algn="l"/>
                          <a:tab pos="1929765" algn="l"/>
                          <a:tab pos="3007360" algn="l"/>
                          <a:tab pos="5151120" algn="l"/>
                        </a:tabLst>
                      </a:pPr>
                      <a:r>
                        <a:rPr lang="ru-RU" sz="12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18.00.00</a:t>
                      </a:r>
                      <a:endParaRPr lang="ru-RU" sz="12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397" marR="193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049020" algn="l"/>
                          <a:tab pos="1929765" algn="l"/>
                          <a:tab pos="3007360" algn="l"/>
                          <a:tab pos="5151120" algn="l"/>
                        </a:tabLst>
                      </a:pPr>
                      <a:r>
                        <a:rPr lang="ru-RU" sz="12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Химические технологии</a:t>
                      </a:r>
                      <a:endParaRPr lang="ru-RU" sz="12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397" marR="193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049020" algn="l"/>
                          <a:tab pos="1929765" algn="l"/>
                          <a:tab pos="3007360" algn="l"/>
                          <a:tab pos="5151120" algn="l"/>
                        </a:tabLst>
                      </a:pPr>
                      <a:r>
                        <a:rPr lang="ru-RU" sz="12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18.02.07</a:t>
                      </a:r>
                      <a:endParaRPr lang="ru-RU" sz="12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397" marR="193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Технология производства и переработки пластических масс и эластомеров</a:t>
                      </a:r>
                      <a:endParaRPr lang="ru-RU" sz="12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397" marR="19397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3 года 10 мес.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397" marR="19397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3 года 6 мес.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397" marR="19397" marT="0" marB="0"/>
                </a:tc>
                <a:extLst>
                  <a:ext uri="{0D108BD9-81ED-4DB2-BD59-A6C34878D82A}">
                    <a16:rowId xmlns:a16="http://schemas.microsoft.com/office/drawing/2014/main" val="14453075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6999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548680"/>
            <a:ext cx="10363200" cy="432048"/>
          </a:xfrm>
        </p:spPr>
        <p:txBody>
          <a:bodyPr/>
          <a:lstStyle/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r>
              <a:rPr lang="ru-RU" sz="2000" spc="105" dirty="0">
                <a:solidFill>
                  <a:srgbClr val="001F5F"/>
                </a:solidFill>
              </a:rPr>
              <a:t>ПОПУЛЯРИЗАЦИЯ ФП «ПРОФЕССИОНАЛИТЕТ»</a:t>
            </a: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4"/>
          </p:nvPr>
        </p:nvSpPr>
        <p:spPr>
          <a:xfrm>
            <a:off x="1199456" y="1628800"/>
            <a:ext cx="9235752" cy="3447098"/>
          </a:xfrm>
        </p:spPr>
        <p:txBody>
          <a:bodyPr/>
          <a:lstStyle/>
          <a:p>
            <a:r>
              <a:rPr lang="ru-RU" sz="3200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ea typeface="Cambria" panose="02040503050406030204" pitchFamily="18" charset="0"/>
              </a:rPr>
              <a:t>Профессиональные пробы и мастер-классы;</a:t>
            </a:r>
          </a:p>
          <a:p>
            <a:r>
              <a:rPr lang="ru-RU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Gabriola" panose="04040605051002020D02" pitchFamily="82" charset="0"/>
                <a:ea typeface="Cambria" panose="02040503050406030204" pitchFamily="18" charset="0"/>
              </a:rPr>
              <a:t>Единый день «Открытых дверей»;</a:t>
            </a:r>
          </a:p>
          <a:p>
            <a:r>
              <a:rPr lang="ru-RU" sz="3200" dirty="0">
                <a:solidFill>
                  <a:srgbClr val="FF0000"/>
                </a:solidFill>
                <a:latin typeface="Gabriola" panose="04040605051002020D02" pitchFamily="82" charset="0"/>
                <a:ea typeface="Cambria" panose="02040503050406030204" pitchFamily="18" charset="0"/>
              </a:rPr>
              <a:t>Пиар Федерального проекта  «Профессионалитет» без границ!</a:t>
            </a:r>
          </a:p>
          <a:p>
            <a:r>
              <a:rPr lang="ru-RU" sz="3200" dirty="0">
                <a:solidFill>
                  <a:schemeClr val="accent5">
                    <a:lumMod val="75000"/>
                  </a:schemeClr>
                </a:solidFill>
                <a:latin typeface="Gabriola" panose="04040605051002020D02" pitchFamily="82" charset="0"/>
                <a:ea typeface="Cambria" panose="02040503050406030204" pitchFamily="18" charset="0"/>
              </a:rPr>
              <a:t>Экскурсии на предприятия</a:t>
            </a:r>
          </a:p>
          <a:p>
            <a:r>
              <a:rPr lang="ru-RU" sz="3200" dirty="0">
                <a:solidFill>
                  <a:schemeClr val="accent4">
                    <a:lumMod val="75000"/>
                  </a:schemeClr>
                </a:solidFill>
                <a:latin typeface="Gabriola" panose="04040605051002020D02" pitchFamily="82" charset="0"/>
                <a:ea typeface="Cambria" panose="02040503050406030204" pitchFamily="18" charset="0"/>
              </a:rPr>
              <a:t>Совместные профессиональные конкурсы и проекты</a:t>
            </a:r>
          </a:p>
          <a:p>
            <a:endParaRPr lang="ru-RU" sz="3200" dirty="0">
              <a:solidFill>
                <a:schemeClr val="accent4">
                  <a:lumMod val="75000"/>
                </a:schemeClr>
              </a:solidFill>
              <a:latin typeface="Gabriola" panose="04040605051002020D02" pitchFamily="82" charset="0"/>
              <a:ea typeface="Cambria" panose="02040503050406030204" pitchFamily="18" charset="0"/>
            </a:endParaRPr>
          </a:p>
          <a:p>
            <a:endParaRPr lang="ru-RU" sz="3200" dirty="0">
              <a:latin typeface="Gabriola" panose="04040605051002020D02" pitchFamily="82" charset="0"/>
              <a:ea typeface="Cambria" panose="02040503050406030204" pitchFamily="18" charset="0"/>
            </a:endParaRPr>
          </a:p>
        </p:txBody>
      </p:sp>
      <p:sp>
        <p:nvSpPr>
          <p:cNvPr id="8" name="object 5"/>
          <p:cNvSpPr/>
          <p:nvPr/>
        </p:nvSpPr>
        <p:spPr>
          <a:xfrm>
            <a:off x="11760200" y="6463030"/>
            <a:ext cx="431800" cy="394970"/>
          </a:xfrm>
          <a:custGeom>
            <a:avLst/>
            <a:gdLst/>
            <a:ahLst/>
            <a:cxnLst/>
            <a:rect l="l" t="t" r="r" b="b"/>
            <a:pathLst>
              <a:path w="431800" h="394970">
                <a:moveTo>
                  <a:pt x="431292" y="0"/>
                </a:moveTo>
                <a:lnTo>
                  <a:pt x="0" y="0"/>
                </a:lnTo>
                <a:lnTo>
                  <a:pt x="0" y="394715"/>
                </a:lnTo>
                <a:lnTo>
                  <a:pt x="431292" y="394715"/>
                </a:lnTo>
                <a:lnTo>
                  <a:pt x="431292" y="0"/>
                </a:lnTo>
                <a:close/>
              </a:path>
            </a:pathLst>
          </a:custGeom>
          <a:solidFill>
            <a:srgbClr val="71AD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219C159C-B5AC-495B-8E06-117C9FA1BAB5}"/>
              </a:ext>
            </a:extLst>
          </p:cNvPr>
          <p:cNvSpPr/>
          <p:nvPr/>
        </p:nvSpPr>
        <p:spPr>
          <a:xfrm>
            <a:off x="11834089" y="6475849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62191772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1551</TotalTime>
  <Words>573</Words>
  <Application>Microsoft Office PowerPoint</Application>
  <PresentationFormat>Широкоэкранный</PresentationFormat>
  <Paragraphs>127</Paragraphs>
  <Slides>6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4" baseType="lpstr">
      <vt:lpstr>Arial Black</vt:lpstr>
      <vt:lpstr>Calibri</vt:lpstr>
      <vt:lpstr>Cambria</vt:lpstr>
      <vt:lpstr>Gabriola</vt:lpstr>
      <vt:lpstr>Tahoma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СОСТАВ УПРАВЛЯЮЩЕЙ КОМПАНИИ ОБРАЗОВАТЕЛЬНО-ПРОИЗВОДСТВЕННОГО КЛАСТЕРА ПО ОТРАСЛИ «МАШИНОСТРОЕНИЕ»  (утвержденный приказом МОиНРТ №под-1651/23 от 20.09.2023г.) </vt:lpstr>
      <vt:lpstr>Презентация PowerPoint</vt:lpstr>
      <vt:lpstr>ПОПУЛЯРИЗАЦИЯ ФП «ПРОФЕССИОНАЛИТЕТ»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181</cp:revision>
  <dcterms:created xsi:type="dcterms:W3CDTF">2023-09-19T07:01:36Z</dcterms:created>
  <dcterms:modified xsi:type="dcterms:W3CDTF">2023-12-05T11:42:26Z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2023-03-01T00:00:00Z</vt:filetime>
  </property>
  <property fmtid="{D5CDD505-2E9C-101B-9397-08002B2CF9AE}" pid="3" name="Creator">
    <vt:lpwstr>Microsoft® PowerPoint® 2019</vt:lpwstr>
  </property>
  <property fmtid="{D5CDD505-2E9C-101B-9397-08002B2CF9AE}" pid="4" name="LastSaved">
    <vt:filetime>2023-03-28T00:00:00Z</vt:filetime>
  </property>
</Properties>
</file>